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-dia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Félig állandó költségek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Beruházott érték biztosító tulajdonsága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Recesszió idején csökken termelékenység</a:t>
            </a:r>
          </a:p>
          <a:p>
            <a:pPr lvl="1"/>
            <a:r>
              <a:rPr lang="hu-HU" dirty="0" smtClean="0"/>
              <a:t>Azon dolgozók állományának csökkentése, akiket határtermékükön béreznek (bér </a:t>
            </a:r>
            <a:r>
              <a:rPr lang="hu-HU" dirty="0" err="1" smtClean="0"/>
              <a:t>rigiditás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Akik szakképzésben részesültek, és bérük kisebb, mint határtermékük, azok maradhatnak (ábrák a táblán)</a:t>
            </a:r>
          </a:p>
          <a:p>
            <a:pPr lvl="1"/>
            <a:r>
              <a:rPr lang="hu-HU" dirty="0" smtClean="0"/>
              <a:t>Szakképzett </a:t>
            </a:r>
            <a:r>
              <a:rPr lang="hu-HU" smtClean="0"/>
              <a:t>állomány </a:t>
            </a:r>
            <a:r>
              <a:rPr lang="hu-HU" smtClean="0"/>
              <a:t>tartalékolása</a:t>
            </a:r>
            <a:endParaRPr lang="hu-HU" dirty="0" smtClean="0"/>
          </a:p>
          <a:p>
            <a:r>
              <a:rPr lang="hu-HU" dirty="0" smtClean="0"/>
              <a:t>Minimálbéremelés erodáló hatása</a:t>
            </a:r>
          </a:p>
          <a:p>
            <a:pPr lvl="1"/>
            <a:r>
              <a:rPr lang="hu-HU" dirty="0" smtClean="0"/>
              <a:t>Korlátozza </a:t>
            </a:r>
            <a:r>
              <a:rPr lang="hu-HU" dirty="0" smtClean="0"/>
              <a:t>kezdeti időszak bércsökkentési terét -&gt; túl nagy kockázat vállalatnak -&gt; képzések száma csökken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Bizonyítvány mint jelzés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bizonyítvány szignál értékét felhasználó elv</a:t>
            </a:r>
          </a:p>
          <a:p>
            <a:pPr lvl="1"/>
            <a:r>
              <a:rPr lang="hu-HU" dirty="0" smtClean="0"/>
              <a:t>Nem azt nézzük, milyen szakterület ismeretéről ad igazolást, hanem hogy tulajdonosa jó kognitív képességekkel rendelkezik, intelligens, alkalmazható</a:t>
            </a:r>
          </a:p>
          <a:p>
            <a:pPr lvl="1"/>
            <a:r>
              <a:rPr lang="hu-HU" dirty="0" smtClean="0"/>
              <a:t>Képzési költségek alacsonyabbak lehetnek, termelékenység pedig nagyobb</a:t>
            </a:r>
          </a:p>
          <a:p>
            <a:r>
              <a:rPr lang="hu-HU" dirty="0" smtClean="0"/>
              <a:t>Statisztikai diszkrimináció</a:t>
            </a:r>
          </a:p>
          <a:p>
            <a:pPr lvl="1"/>
            <a:r>
              <a:rPr lang="hu-HU" dirty="0" smtClean="0"/>
              <a:t>Egyéneket a társadalmi rétegére jellemző tulajdonságok alapján értékelünk, felvételkor norma alkalmazása, nem részletes vizsgálat</a:t>
            </a:r>
          </a:p>
          <a:p>
            <a:pPr lvl="1"/>
            <a:r>
              <a:rPr lang="hu-HU" dirty="0" smtClean="0"/>
              <a:t>Pl. gyermekét egyedül nevelő anya, férj szülési szabadságon lévő feleséggel, fiatal pályakezdő</a:t>
            </a: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Belső munkaerőpiac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megfigyelhető képességek felmérése</a:t>
            </a:r>
            <a:br>
              <a:rPr lang="hu-HU" dirty="0" smtClean="0"/>
            </a:br>
            <a:r>
              <a:rPr lang="hu-HU" dirty="0" smtClean="0"/>
              <a:t>Összetett, speciális vállalatismeret</a:t>
            </a:r>
          </a:p>
          <a:p>
            <a:pPr lvl="1"/>
            <a:r>
              <a:rPr lang="hu-HU" dirty="0" smtClean="0"/>
              <a:t>Munkavégzés alatt lehet felmérni olyan tulajdonságokat, mint a megbízhatóság, rugalmasság, becsületesség</a:t>
            </a:r>
          </a:p>
          <a:p>
            <a:pPr lvl="1"/>
            <a:r>
              <a:rPr lang="hu-HU" dirty="0" smtClean="0"/>
              <a:t>Kezdetben csak alacsonyabb státuszokba vesznek fel</a:t>
            </a:r>
          </a:p>
          <a:p>
            <a:pPr lvl="1"/>
            <a:r>
              <a:rPr lang="hu-HU" dirty="0" smtClean="0"/>
              <a:t>A vállalat idővel a megfelelő embereket tudja vezető pozíciókba helyezni</a:t>
            </a:r>
          </a:p>
          <a:p>
            <a:pPr lvl="1"/>
            <a:r>
              <a:rPr lang="hu-HU" dirty="0" smtClean="0"/>
              <a:t>Dolgozónak is jó, mert kiszámítható előmenetelt biztosít</a:t>
            </a:r>
          </a:p>
          <a:p>
            <a:pPr lvl="1"/>
            <a:r>
              <a:rPr lang="hu-HU" dirty="0" smtClean="0"/>
              <a:t>A belső karrier tervezhetőbb</a:t>
            </a:r>
          </a:p>
          <a:p>
            <a:pPr lvl="1"/>
            <a:r>
              <a:rPr lang="hu-HU" dirty="0" smtClean="0"/>
              <a:t>Magabiztosan elsajátított szak- </a:t>
            </a:r>
            <a:r>
              <a:rPr lang="hu-HU" smtClean="0"/>
              <a:t>és vállalatismeret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segítő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869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Költségelemek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Mivel arányos a vállalat költsége?</a:t>
            </a:r>
          </a:p>
          <a:p>
            <a:pPr lvl="1"/>
            <a:r>
              <a:rPr lang="hu-HU" dirty="0" smtClean="0"/>
              <a:t>Ledolgozott órák számával – </a:t>
            </a:r>
            <a:r>
              <a:rPr lang="hu-HU" b="1" dirty="0" smtClean="0"/>
              <a:t>változó költség</a:t>
            </a:r>
          </a:p>
          <a:p>
            <a:pPr lvl="1"/>
            <a:r>
              <a:rPr lang="hu-HU" dirty="0"/>
              <a:t>Munkások számával – </a:t>
            </a:r>
            <a:r>
              <a:rPr lang="hu-HU" b="1" u="sng" dirty="0"/>
              <a:t>félig állandó költség</a:t>
            </a:r>
          </a:p>
          <a:p>
            <a:pPr lvl="1"/>
            <a:r>
              <a:rPr lang="hu-HU" dirty="0" smtClean="0"/>
              <a:t>Kvázi </a:t>
            </a:r>
            <a:r>
              <a:rPr lang="hu-HU" dirty="0"/>
              <a:t>független mindegyiktől – </a:t>
            </a:r>
            <a:r>
              <a:rPr lang="hu-HU" b="1" dirty="0"/>
              <a:t>állandó </a:t>
            </a:r>
            <a:r>
              <a:rPr lang="hu-HU" b="1" dirty="0" smtClean="0"/>
              <a:t>költség</a:t>
            </a:r>
          </a:p>
          <a:p>
            <a:r>
              <a:rPr lang="hu-HU" dirty="0" smtClean="0"/>
              <a:t>Félig állandó költségek</a:t>
            </a:r>
          </a:p>
          <a:p>
            <a:pPr lvl="1"/>
            <a:r>
              <a:rPr lang="hu-HU" dirty="0" smtClean="0"/>
              <a:t>Általában nem bérjellegűek</a:t>
            </a:r>
          </a:p>
          <a:p>
            <a:pPr lvl="1"/>
            <a:r>
              <a:rPr lang="hu-HU" dirty="0" smtClean="0"/>
              <a:t>Felvételi költség</a:t>
            </a:r>
          </a:p>
          <a:p>
            <a:pPr lvl="2"/>
            <a:r>
              <a:rPr lang="hu-HU" dirty="0" smtClean="0"/>
              <a:t>Hirdetés, szűrés, nyilvántartás, bérfejtés</a:t>
            </a:r>
          </a:p>
          <a:p>
            <a:pPr lvl="1"/>
            <a:r>
              <a:rPr lang="hu-HU" dirty="0" smtClean="0"/>
              <a:t>Szakképzési költség</a:t>
            </a:r>
          </a:p>
          <a:p>
            <a:pPr lvl="2"/>
            <a:r>
              <a:rPr lang="hu-HU" dirty="0" smtClean="0"/>
              <a:t>Oktató explicit és implicit költsége, oktatott implicit költsége</a:t>
            </a:r>
          </a:p>
          <a:p>
            <a:pPr lvl="1"/>
            <a:r>
              <a:rPr lang="hu-HU" dirty="0" smtClean="0"/>
              <a:t>Kiegészítő járandóság</a:t>
            </a:r>
          </a:p>
          <a:p>
            <a:pPr lvl="2"/>
            <a:r>
              <a:rPr lang="hu-HU" dirty="0" smtClean="0"/>
              <a:t>Szolgálati évek számától függő nyugdíjbiztosítás</a:t>
            </a:r>
          </a:p>
          <a:p>
            <a:pPr lvl="2"/>
            <a:r>
              <a:rPr lang="hu-HU" dirty="0" smtClean="0"/>
              <a:t>Munkanélküliségi biztosítás járulékplafonnal</a:t>
            </a:r>
          </a:p>
          <a:p>
            <a:pPr lvl="2"/>
            <a:r>
              <a:rPr lang="hu-HU" dirty="0" smtClean="0"/>
              <a:t>Fizetett szabadság, ruhapénz, egyéb </a:t>
            </a:r>
            <a:r>
              <a:rPr lang="hu-HU" dirty="0" err="1" smtClean="0"/>
              <a:t>cafeteria</a:t>
            </a:r>
            <a:endParaRPr lang="hu-HU" dirty="0" smtClean="0"/>
          </a:p>
          <a:p>
            <a:r>
              <a:rPr lang="hu-HU" dirty="0" smtClean="0"/>
              <a:t>Alacsony vs. Magas bérek stratégiája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Alkalmazkodás az extenzív ill. intenzív határon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Ismét határon történő döntés</a:t>
            </a:r>
          </a:p>
          <a:p>
            <a:r>
              <a:rPr lang="hu-HU" dirty="0" smtClean="0"/>
              <a:t>Két jószág mérlegelése</a:t>
            </a:r>
          </a:p>
          <a:p>
            <a:pPr lvl="1"/>
            <a:r>
              <a:rPr lang="hu-HU" dirty="0" smtClean="0"/>
              <a:t>H: munkavégzéssel töltött órák</a:t>
            </a:r>
          </a:p>
          <a:p>
            <a:pPr lvl="1"/>
            <a:r>
              <a:rPr lang="hu-HU" dirty="0" smtClean="0"/>
              <a:t>M: alkalmazottak száma</a:t>
            </a:r>
          </a:p>
          <a:p>
            <a:r>
              <a:rPr lang="hu-HU" dirty="0" smtClean="0"/>
              <a:t>Vegyek fel még egy embert, vagy a meglévőktől kérjek több munkát?</a:t>
            </a:r>
            <a:endParaRPr lang="hu-HU" dirty="0"/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2916213" y="4292947"/>
          <a:ext cx="3455987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name="Equation" r:id="rId3" imgW="965160" imgH="431640" progId="Equation.3">
                  <p:embed/>
                </p:oleObj>
              </mc:Choice>
              <mc:Fallback>
                <p:oleObj name="Equation" r:id="rId3" imgW="9651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13" y="4292947"/>
                        <a:ext cx="3455987" cy="158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Gazdaságpolitikai befolyás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Túlmunka csökkentésére való kormányzati törekvés</a:t>
            </a:r>
          </a:p>
          <a:p>
            <a:r>
              <a:rPr lang="hu-HU" dirty="0" smtClean="0"/>
              <a:t>Túlóra bérpótlékra jogosít, annak mértéke nőhet</a:t>
            </a:r>
          </a:p>
          <a:p>
            <a:r>
              <a:rPr lang="hu-HU" dirty="0" smtClean="0"/>
              <a:t>Félig állandó költségek növelése pl. biztosítási díj</a:t>
            </a:r>
          </a:p>
          <a:p>
            <a:r>
              <a:rPr lang="hu-HU" dirty="0" smtClean="0"/>
              <a:t>Kedvezmények pl. részidős foglalkoztatottaknak</a:t>
            </a:r>
          </a:p>
          <a:p>
            <a:pPr lvl="1"/>
            <a:r>
              <a:rPr lang="hu-HU" dirty="0" smtClean="0"/>
              <a:t>Diákok, gyermekes nők, szolgáltató szektor erősödése</a:t>
            </a:r>
          </a:p>
          <a:p>
            <a:r>
              <a:rPr lang="hu-HU" dirty="0" smtClean="0"/>
              <a:t>Túlórapótlék növekedése munkahelyet teremt?</a:t>
            </a:r>
          </a:p>
          <a:p>
            <a:pPr lvl="1"/>
            <a:r>
              <a:rPr lang="hu-HU" dirty="0" smtClean="0"/>
              <a:t>Növelés előtt is helyettesíthetett volna új munkással</a:t>
            </a:r>
          </a:p>
          <a:p>
            <a:pPr lvl="1"/>
            <a:r>
              <a:rPr lang="hu-HU" dirty="0" smtClean="0"/>
              <a:t>Tőkével szintén helyettesíthetett volna korábban is</a:t>
            </a:r>
          </a:p>
          <a:p>
            <a:pPr lvl="1"/>
            <a:r>
              <a:rPr lang="hu-HU" dirty="0" smtClean="0"/>
              <a:t>Szakképzett túlórát nem lehet új szakképzetlen munkaerővel helyettesíteni</a:t>
            </a:r>
          </a:p>
          <a:p>
            <a:pPr lvl="1"/>
            <a:r>
              <a:rPr lang="hu-HU" dirty="0" smtClean="0"/>
              <a:t>Alkalmaz. bércsomagban: alapbér kontra túlórapótlék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 beruházás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Költségek az első időszakokban jelentkeznek</a:t>
            </a:r>
          </a:p>
          <a:p>
            <a:pPr lvl="1"/>
            <a:r>
              <a:rPr lang="hu-HU" dirty="0" smtClean="0"/>
              <a:t>Felvételi, kiképzési költségek</a:t>
            </a:r>
          </a:p>
          <a:p>
            <a:r>
              <a:rPr lang="hu-HU" dirty="0" smtClean="0"/>
              <a:t>Haszon a későbbi időszakokban elosztva jelentkezik</a:t>
            </a:r>
          </a:p>
          <a:p>
            <a:pPr lvl="1"/>
            <a:r>
              <a:rPr lang="hu-HU" dirty="0" smtClean="0"/>
              <a:t>Üzemelés, termelékenység növekedése</a:t>
            </a:r>
          </a:p>
          <a:p>
            <a:pPr lvl="1"/>
            <a:r>
              <a:rPr lang="hu-HU" dirty="0" smtClean="0"/>
              <a:t>Felmérés: megfelelő ember, megfelelő helyen</a:t>
            </a:r>
          </a:p>
          <a:p>
            <a:pPr lvl="1"/>
            <a:r>
              <a:rPr lang="hu-HU" dirty="0" smtClean="0"/>
              <a:t>Képességek feltárása: nem átlagbér és kontraszelekció</a:t>
            </a:r>
          </a:p>
          <a:p>
            <a:r>
              <a:rPr lang="hu-HU" dirty="0" smtClean="0"/>
              <a:t>Döntés a határon, profitmaximalizálás</a:t>
            </a:r>
          </a:p>
          <a:p>
            <a:pPr lvl="1"/>
            <a:r>
              <a:rPr lang="hu-HU" dirty="0" smtClean="0"/>
              <a:t>Költség és haszon összemérése jelenértékben</a:t>
            </a:r>
            <a:endParaRPr lang="hu-HU" dirty="0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1953740" y="5229200"/>
          <a:ext cx="492251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8" name="Equation" r:id="rId3" imgW="1726920" imgH="393480" progId="Equation.3">
                  <p:embed/>
                </p:oleObj>
              </mc:Choice>
              <mc:Fallback>
                <p:oleObj name="Equation" r:id="rId3" imgW="17269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3740" y="5229200"/>
                        <a:ext cx="4922516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 beruházás – keresleti görbe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Koordináta grafikusan az optimalizáló egyenlet</a:t>
            </a:r>
            <a:endParaRPr lang="hu-H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594" y="1340768"/>
            <a:ext cx="732681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Bércsomag kikeverési stratégiák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Többféle béráramnak ugyanaz a jelenértéke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pPr lvl="1"/>
            <a:r>
              <a:rPr lang="hu-HU" dirty="0" smtClean="0"/>
              <a:t>A: 1-ben dolgozó kilép, és megy máshova</a:t>
            </a:r>
          </a:p>
          <a:p>
            <a:pPr lvl="1"/>
            <a:r>
              <a:rPr lang="hu-HU" dirty="0" smtClean="0"/>
              <a:t>C,D,E: túlozott kockázat a dolgozónak; 1-ben elbocsátás</a:t>
            </a:r>
          </a:p>
          <a:p>
            <a:pPr lvl="1"/>
            <a:r>
              <a:rPr lang="hu-HU" dirty="0" smtClean="0"/>
              <a:t>Jelenértékben a vállalatnak 194 fölé kell kínálnia</a:t>
            </a:r>
          </a:p>
          <a:p>
            <a:pPr lvl="2"/>
            <a:r>
              <a:rPr lang="hu-HU" dirty="0" smtClean="0"/>
              <a:t>0-ban lehet alacsonyabb bér, és a dolgozó vállalja a kockázatot</a:t>
            </a:r>
          </a:p>
          <a:p>
            <a:pPr lvl="2"/>
            <a:r>
              <a:rPr lang="hu-HU" dirty="0" smtClean="0"/>
              <a:t>Viszont MP-t növelni kell cserébe – pl. szakképzés</a:t>
            </a:r>
            <a:endParaRPr lang="hu-HU" dirty="0"/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1763688" y="1124744"/>
          <a:ext cx="4896544" cy="3152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2" name="Slide" r:id="rId3" imgW="4570417" imgH="3427482" progId="PowerPoint.Slide.12">
                  <p:embed/>
                </p:oleObj>
              </mc:Choice>
              <mc:Fallback>
                <p:oleObj name="Slide" r:id="rId3" imgW="4570417" imgH="3427482" progId="PowerPoint.Slide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124744"/>
                        <a:ext cx="4896544" cy="3152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Szakképzések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Általános szakképzés</a:t>
            </a:r>
          </a:p>
          <a:p>
            <a:pPr lvl="1"/>
            <a:r>
              <a:rPr lang="hu-HU" dirty="0" smtClean="0"/>
              <a:t>Más vállalatnál is hasznosítható, szakképzés után dolgozó válthat, ha a képző vállalat állta a költségeket, és következő időszakban csökkentett bérben kompenzálná a büdzsét</a:t>
            </a:r>
          </a:p>
          <a:p>
            <a:pPr lvl="1"/>
            <a:r>
              <a:rPr lang="hu-HU" dirty="0" smtClean="0"/>
              <a:t>Maradásra veheti rá a munkását</a:t>
            </a:r>
          </a:p>
          <a:p>
            <a:pPr lvl="2"/>
            <a:r>
              <a:rPr lang="hu-HU" dirty="0" smtClean="0"/>
              <a:t>Bizonyítványt állít ki néhány periódussal később</a:t>
            </a:r>
          </a:p>
          <a:p>
            <a:pPr lvl="2"/>
            <a:r>
              <a:rPr lang="hu-HU" dirty="0" smtClean="0"/>
              <a:t>Munkásra terheli a képzés költségét</a:t>
            </a:r>
          </a:p>
          <a:p>
            <a:pPr lvl="2"/>
            <a:r>
              <a:rPr lang="hu-HU" dirty="0" smtClean="0"/>
              <a:t>Szerződés: ha kilép, akkor utólag állja képzés költségét</a:t>
            </a:r>
          </a:p>
          <a:p>
            <a:pPr lvl="2"/>
            <a:r>
              <a:rPr lang="hu-HU" dirty="0" smtClean="0"/>
              <a:t>Mobilitás és információ korlátozása</a:t>
            </a:r>
          </a:p>
          <a:p>
            <a:r>
              <a:rPr lang="hu-HU" dirty="0" smtClean="0"/>
              <a:t>Speciális szakképzés</a:t>
            </a:r>
          </a:p>
          <a:p>
            <a:pPr lvl="1"/>
            <a:r>
              <a:rPr lang="hu-HU" dirty="0" smtClean="0"/>
              <a:t>„Csak” képző vállalatnál hasznos tudás</a:t>
            </a:r>
          </a:p>
          <a:p>
            <a:pPr lvl="1"/>
            <a:r>
              <a:rPr lang="hu-HU" dirty="0" smtClean="0"/>
              <a:t>Ha munkás állná költségeket, vállalatnak nincs megvédelmezendő beruházása -&gt; kockázatos dolgozónak</a:t>
            </a:r>
          </a:p>
          <a:p>
            <a:pPr lvl="1"/>
            <a:r>
              <a:rPr lang="hu-HU" dirty="0" smtClean="0"/>
              <a:t>Ha vállalat állja költségeket -&gt; kockázati teher csak nála</a:t>
            </a:r>
          </a:p>
          <a:p>
            <a:pPr lvl="1"/>
            <a:r>
              <a:rPr lang="hu-HU" dirty="0" smtClean="0"/>
              <a:t>Kompromisszumos megoldás -&gt; kockázatmegosztás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Kockázatmegosztás, bérezési stratégia, bérprofil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smtClean="0"/>
              <a:t>PV(béráram+szakképzési költség) ~ PV(határtermék)</a:t>
            </a:r>
            <a:endParaRPr lang="hu-HU" sz="2800" dirty="0" smtClean="0"/>
          </a:p>
          <a:p>
            <a:r>
              <a:rPr lang="hu-HU" sz="2800" dirty="0" smtClean="0"/>
              <a:t>PV(béráram) ~ PV(béráram más vállalatnál)</a:t>
            </a:r>
          </a:p>
          <a:p>
            <a:r>
              <a:rPr lang="hu-HU" sz="2800" dirty="0" smtClean="0"/>
              <a:t>Szakképzés utáni bér csábítson maradásra</a:t>
            </a:r>
            <a:endParaRPr lang="hu-HU" sz="2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132856"/>
            <a:ext cx="7848872" cy="456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544</Words>
  <Application>Microsoft Office PowerPoint</Application>
  <PresentationFormat>Diavetítés a képernyőre (4:3 oldalarány)</PresentationFormat>
  <Paragraphs>98</Paragraphs>
  <Slides>13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Arial</vt:lpstr>
      <vt:lpstr>Calibri</vt:lpstr>
      <vt:lpstr>Wingdings</vt:lpstr>
      <vt:lpstr>Office-téma</vt:lpstr>
      <vt:lpstr>Equation</vt:lpstr>
      <vt:lpstr>Slide</vt:lpstr>
      <vt:lpstr>PowerPoint-bemutató</vt:lpstr>
      <vt:lpstr>Költségelemek</vt:lpstr>
      <vt:lpstr>Alkalmazkodás az extenzív ill. intenzív határon</vt:lpstr>
      <vt:lpstr>Gazdaságpolitikai befolyás</vt:lpstr>
      <vt:lpstr>Munkaerő beruházás</vt:lpstr>
      <vt:lpstr>Munkaerő beruházás – keresleti görbe</vt:lpstr>
      <vt:lpstr>Bércsomag kikeverési stratégiák</vt:lpstr>
      <vt:lpstr>Szakképzések</vt:lpstr>
      <vt:lpstr>Kockázatmegosztás, bérezési stratégia, bérprofil</vt:lpstr>
      <vt:lpstr>Beruházott érték biztosító tulajdonsága</vt:lpstr>
      <vt:lpstr>Bizonyítvány mint jelzés</vt:lpstr>
      <vt:lpstr>Belső munkaerőpiac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254</cp:revision>
  <dcterms:created xsi:type="dcterms:W3CDTF">2014-09-10T08:43:05Z</dcterms:created>
  <dcterms:modified xsi:type="dcterms:W3CDTF">2019-11-22T12:58:20Z</dcterms:modified>
</cp:coreProperties>
</file>